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6858000" cy="120396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190" y="90"/>
      </p:cViewPr>
      <p:guideLst>
        <p:guide orient="horz" pos="2220"/>
        <p:guide pos="3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98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98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479213"/>
            <a:ext cx="2971800" cy="60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11479213"/>
            <a:ext cx="2971800" cy="60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A1A871EA-EFA7-4BDF-B07A-6B7A5872D499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442459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771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6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41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51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83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4400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04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41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8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79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1511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0348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ES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SIS-2016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5"/>
          <p:cNvSpPr txBox="1">
            <a:spLocks noChangeArrowheads="1"/>
          </p:cNvSpPr>
          <p:nvPr userDrawn="1"/>
        </p:nvSpPr>
        <p:spPr bwMode="auto">
          <a:xfrm>
            <a:off x="6764338" y="41275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smtClean="0"/>
              <a:t>INFORME DE JURISDICCIÓN</a:t>
            </a:r>
          </a:p>
          <a:p>
            <a:pPr algn="ctr">
              <a:defRPr/>
            </a:pPr>
            <a:r>
              <a:rPr lang="es-ES_tradnl" sz="1200" b="1" smtClean="0"/>
              <a:t>SIS-SS-A4</a:t>
            </a:r>
            <a:endParaRPr lang="es-ES_tradnl" sz="1200" smtClean="0"/>
          </a:p>
        </p:txBody>
      </p:sp>
      <p:sp>
        <p:nvSpPr>
          <p:cNvPr id="1029" name="Text Box 26"/>
          <p:cNvSpPr txBox="1">
            <a:spLocks noChangeArrowheads="1"/>
          </p:cNvSpPr>
          <p:nvPr userDrawn="1"/>
        </p:nvSpPr>
        <p:spPr bwMode="auto">
          <a:xfrm>
            <a:off x="1143000" y="76200"/>
            <a:ext cx="5648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Actividades varias</a:t>
            </a:r>
            <a:endParaRPr lang="es-ES" sz="1000" b="1" smtClean="0"/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3492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76" name="Line 90"/>
          <p:cNvSpPr>
            <a:spLocks noChangeShapeType="1"/>
          </p:cNvSpPr>
          <p:nvPr/>
        </p:nvSpPr>
        <p:spPr bwMode="auto">
          <a:xfrm>
            <a:off x="0" y="1536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325"/>
          <p:cNvSpPr>
            <a:spLocks noChangeShapeType="1"/>
          </p:cNvSpPr>
          <p:nvPr/>
        </p:nvSpPr>
        <p:spPr bwMode="auto">
          <a:xfrm>
            <a:off x="0" y="61690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326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Text Box 327"/>
          <p:cNvSpPr txBox="1">
            <a:spLocks noChangeArrowheads="1"/>
          </p:cNvSpPr>
          <p:nvPr/>
        </p:nvSpPr>
        <p:spPr bwMode="auto">
          <a:xfrm>
            <a:off x="85725" y="939800"/>
            <a:ext cx="91154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JURISDICCIÓN: __________________________________________	INFORMACIÓN CORRESPONDIENTE A:   MES: ___________________  AÑO: _____________   	  						</a:t>
            </a:r>
          </a:p>
          <a:p>
            <a:r>
              <a:rPr lang="es-ES_tradnl" altLang="es-MX" sz="900" b="1"/>
              <a:t>						RESPONSABLE DE LA INFORMACIÓN:	 __________________________________________</a:t>
            </a:r>
          </a:p>
        </p:txBody>
      </p:sp>
      <p:sp>
        <p:nvSpPr>
          <p:cNvPr id="3080" name="Line 26"/>
          <p:cNvSpPr>
            <a:spLocks noChangeShapeType="1"/>
          </p:cNvSpPr>
          <p:nvPr/>
        </p:nvSpPr>
        <p:spPr bwMode="auto">
          <a:xfrm>
            <a:off x="0" y="50847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27"/>
          <p:cNvSpPr>
            <a:spLocks noChangeShapeType="1"/>
          </p:cNvSpPr>
          <p:nvPr/>
        </p:nvSpPr>
        <p:spPr bwMode="auto">
          <a:xfrm>
            <a:off x="0" y="538321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32"/>
          <p:cNvSpPr>
            <a:spLocks noChangeShapeType="1"/>
          </p:cNvSpPr>
          <p:nvPr/>
        </p:nvSpPr>
        <p:spPr bwMode="auto">
          <a:xfrm>
            <a:off x="0" y="446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37"/>
          <p:cNvSpPr>
            <a:spLocks noChangeShapeType="1"/>
          </p:cNvSpPr>
          <p:nvPr/>
        </p:nvSpPr>
        <p:spPr bwMode="auto">
          <a:xfrm>
            <a:off x="0" y="4154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54"/>
          <p:cNvSpPr>
            <a:spLocks noChangeShapeType="1"/>
          </p:cNvSpPr>
          <p:nvPr/>
        </p:nvSpPr>
        <p:spPr bwMode="auto">
          <a:xfrm>
            <a:off x="0" y="32337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155"/>
          <p:cNvSpPr>
            <a:spLocks noChangeShapeType="1"/>
          </p:cNvSpPr>
          <p:nvPr/>
        </p:nvSpPr>
        <p:spPr bwMode="auto">
          <a:xfrm>
            <a:off x="0" y="3543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156"/>
          <p:cNvSpPr>
            <a:spLocks noChangeShapeType="1"/>
          </p:cNvSpPr>
          <p:nvPr/>
        </p:nvSpPr>
        <p:spPr bwMode="auto">
          <a:xfrm>
            <a:off x="0" y="38544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Line 133"/>
          <p:cNvSpPr>
            <a:spLocks noChangeShapeType="1"/>
          </p:cNvSpPr>
          <p:nvPr/>
        </p:nvSpPr>
        <p:spPr bwMode="auto">
          <a:xfrm>
            <a:off x="0" y="23225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35"/>
          <p:cNvSpPr>
            <a:spLocks noChangeShapeType="1"/>
          </p:cNvSpPr>
          <p:nvPr/>
        </p:nvSpPr>
        <p:spPr bwMode="auto">
          <a:xfrm>
            <a:off x="0" y="2622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216"/>
          <p:cNvSpPr>
            <a:spLocks noChangeShapeType="1"/>
          </p:cNvSpPr>
          <p:nvPr/>
        </p:nvSpPr>
        <p:spPr bwMode="auto">
          <a:xfrm>
            <a:off x="0" y="29241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301"/>
          <p:cNvSpPr>
            <a:spLocks noChangeShapeType="1"/>
          </p:cNvSpPr>
          <p:nvPr/>
        </p:nvSpPr>
        <p:spPr bwMode="auto">
          <a:xfrm>
            <a:off x="0" y="47640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302"/>
          <p:cNvSpPr>
            <a:spLocks noChangeShapeType="1"/>
          </p:cNvSpPr>
          <p:nvPr/>
        </p:nvSpPr>
        <p:spPr bwMode="auto">
          <a:xfrm>
            <a:off x="0" y="56848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303"/>
          <p:cNvSpPr>
            <a:spLocks noChangeShapeType="1"/>
          </p:cNvSpPr>
          <p:nvPr/>
        </p:nvSpPr>
        <p:spPr bwMode="auto">
          <a:xfrm>
            <a:off x="0" y="60039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Text Box 382"/>
          <p:cNvSpPr txBox="1">
            <a:spLocks noChangeArrowheads="1"/>
          </p:cNvSpPr>
          <p:nvPr/>
        </p:nvSpPr>
        <p:spPr bwMode="auto">
          <a:xfrm rot="-5400000">
            <a:off x="719138" y="979487"/>
            <a:ext cx="4587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"/>
              </a:spcBef>
            </a:pPr>
            <a:endParaRPr lang="es-MX" altLang="es-MX" sz="1600" b="1"/>
          </a:p>
          <a:p>
            <a:pPr>
              <a:spcBef>
                <a:spcPct val="6000"/>
              </a:spcBef>
            </a:pPr>
            <a:endParaRPr lang="es-ES" altLang="es-MX" sz="1600" b="1"/>
          </a:p>
        </p:txBody>
      </p:sp>
      <p:sp>
        <p:nvSpPr>
          <p:cNvPr id="3094" name="Text Box 465"/>
          <p:cNvSpPr txBox="1">
            <a:spLocks noChangeArrowheads="1"/>
          </p:cNvSpPr>
          <p:nvPr/>
        </p:nvSpPr>
        <p:spPr bwMode="auto">
          <a:xfrm>
            <a:off x="0" y="6208713"/>
            <a:ext cx="1476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grpSp>
        <p:nvGrpSpPr>
          <p:cNvPr id="3095" name="Group 552"/>
          <p:cNvGrpSpPr>
            <a:grpSpLocks/>
          </p:cNvGrpSpPr>
          <p:nvPr/>
        </p:nvGrpSpPr>
        <p:grpSpPr bwMode="auto">
          <a:xfrm>
            <a:off x="0" y="1597025"/>
            <a:ext cx="9159875" cy="658813"/>
            <a:chOff x="0" y="1006"/>
            <a:chExt cx="5770" cy="415"/>
          </a:xfrm>
        </p:grpSpPr>
        <p:sp>
          <p:nvSpPr>
            <p:cNvPr id="3132" name="Line 210"/>
            <p:cNvSpPr>
              <a:spLocks noChangeShapeType="1"/>
            </p:cNvSpPr>
            <p:nvPr/>
          </p:nvSpPr>
          <p:spPr bwMode="auto">
            <a:xfrm>
              <a:off x="0" y="1030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3" name="Rectangle 213"/>
            <p:cNvSpPr>
              <a:spLocks noChangeArrowheads="1"/>
            </p:cNvSpPr>
            <p:nvPr/>
          </p:nvSpPr>
          <p:spPr bwMode="auto">
            <a:xfrm>
              <a:off x="0" y="1100"/>
              <a:ext cx="93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900" b="1"/>
                <a:t>II. MÓDULO</a:t>
              </a:r>
              <a:endParaRPr lang="es-ES" altLang="es-MX" sz="900" b="1"/>
            </a:p>
          </p:txBody>
        </p:sp>
        <p:sp>
          <p:nvSpPr>
            <p:cNvPr id="3134" name="Line 339"/>
            <p:cNvSpPr>
              <a:spLocks noChangeShapeType="1"/>
            </p:cNvSpPr>
            <p:nvPr/>
          </p:nvSpPr>
          <p:spPr bwMode="auto">
            <a:xfrm>
              <a:off x="0" y="1396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5" name="Text Box 466"/>
            <p:cNvSpPr txBox="1">
              <a:spLocks noChangeArrowheads="1"/>
            </p:cNvSpPr>
            <p:nvPr/>
          </p:nvSpPr>
          <p:spPr bwMode="auto">
            <a:xfrm>
              <a:off x="1734" y="1203"/>
              <a:ext cx="23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20 Y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MÁS</a:t>
              </a:r>
            </a:p>
          </p:txBody>
        </p:sp>
        <p:sp>
          <p:nvSpPr>
            <p:cNvPr id="3136" name="Text Box 467"/>
            <p:cNvSpPr txBox="1">
              <a:spLocks noChangeArrowheads="1"/>
            </p:cNvSpPr>
            <p:nvPr/>
          </p:nvSpPr>
          <p:spPr bwMode="auto">
            <a:xfrm>
              <a:off x="1208" y="1227"/>
              <a:ext cx="24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5 A 9</a:t>
              </a:r>
            </a:p>
          </p:txBody>
        </p:sp>
        <p:sp>
          <p:nvSpPr>
            <p:cNvPr id="3137" name="Text Box 468"/>
            <p:cNvSpPr txBox="1">
              <a:spLocks noChangeArrowheads="1"/>
            </p:cNvSpPr>
            <p:nvPr/>
          </p:nvSpPr>
          <p:spPr bwMode="auto">
            <a:xfrm>
              <a:off x="934" y="1053"/>
              <a:ext cx="10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800"/>
                <a:t>EDAD (AÑOS)</a:t>
              </a:r>
            </a:p>
          </p:txBody>
        </p:sp>
        <p:sp>
          <p:nvSpPr>
            <p:cNvPr id="3138" name="Text Box 469"/>
            <p:cNvSpPr txBox="1">
              <a:spLocks noChangeArrowheads="1"/>
            </p:cNvSpPr>
            <p:nvPr/>
          </p:nvSpPr>
          <p:spPr bwMode="auto">
            <a:xfrm>
              <a:off x="905" y="1197"/>
              <a:ext cx="3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MENOR DE 5</a:t>
              </a:r>
              <a:endParaRPr lang="es-ES_tradnl" altLang="es-MX"/>
            </a:p>
          </p:txBody>
        </p:sp>
        <p:sp>
          <p:nvSpPr>
            <p:cNvPr id="3139" name="Text Box 470"/>
            <p:cNvSpPr txBox="1">
              <a:spLocks noChangeArrowheads="1"/>
            </p:cNvSpPr>
            <p:nvPr/>
          </p:nvSpPr>
          <p:spPr bwMode="auto">
            <a:xfrm>
              <a:off x="1424" y="1230"/>
              <a:ext cx="3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10 A 19</a:t>
              </a:r>
            </a:p>
          </p:txBody>
        </p:sp>
        <p:sp>
          <p:nvSpPr>
            <p:cNvPr id="3140" name="Line 471"/>
            <p:cNvSpPr>
              <a:spLocks noChangeShapeType="1"/>
            </p:cNvSpPr>
            <p:nvPr/>
          </p:nvSpPr>
          <p:spPr bwMode="auto">
            <a:xfrm>
              <a:off x="2820" y="1192"/>
              <a:ext cx="15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1" name="Text Box 472"/>
            <p:cNvSpPr txBox="1">
              <a:spLocks noChangeArrowheads="1"/>
            </p:cNvSpPr>
            <p:nvPr/>
          </p:nvSpPr>
          <p:spPr bwMode="auto">
            <a:xfrm>
              <a:off x="2277" y="1007"/>
              <a:ext cx="212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800"/>
                <a:t>MOTIVO DE LA ATENCIÓN</a:t>
              </a:r>
              <a:endParaRPr lang="es-ES_tradnl" altLang="es-MX" sz="700"/>
            </a:p>
          </p:txBody>
        </p:sp>
        <p:sp>
          <p:nvSpPr>
            <p:cNvPr id="3142" name="Line 474"/>
            <p:cNvSpPr>
              <a:spLocks noChangeShapeType="1"/>
            </p:cNvSpPr>
            <p:nvPr/>
          </p:nvSpPr>
          <p:spPr bwMode="auto">
            <a:xfrm>
              <a:off x="1198" y="1200"/>
              <a:ext cx="0" cy="1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3" name="Line 475"/>
            <p:cNvSpPr>
              <a:spLocks noChangeShapeType="1"/>
            </p:cNvSpPr>
            <p:nvPr/>
          </p:nvSpPr>
          <p:spPr bwMode="auto">
            <a:xfrm>
              <a:off x="1455" y="1193"/>
              <a:ext cx="3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4" name="Line 476"/>
            <p:cNvSpPr>
              <a:spLocks noChangeShapeType="1"/>
            </p:cNvSpPr>
            <p:nvPr/>
          </p:nvSpPr>
          <p:spPr bwMode="auto">
            <a:xfrm>
              <a:off x="1719" y="119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5" name="Line 477"/>
            <p:cNvSpPr>
              <a:spLocks noChangeShapeType="1"/>
            </p:cNvSpPr>
            <p:nvPr/>
          </p:nvSpPr>
          <p:spPr bwMode="auto">
            <a:xfrm>
              <a:off x="2518" y="1121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6" name="Line 478"/>
            <p:cNvSpPr>
              <a:spLocks noChangeShapeType="1"/>
            </p:cNvSpPr>
            <p:nvPr/>
          </p:nvSpPr>
          <p:spPr bwMode="auto">
            <a:xfrm>
              <a:off x="3076" y="119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7" name="Line 479"/>
            <p:cNvSpPr>
              <a:spLocks noChangeShapeType="1"/>
            </p:cNvSpPr>
            <p:nvPr/>
          </p:nvSpPr>
          <p:spPr bwMode="auto">
            <a:xfrm flipH="1">
              <a:off x="3349" y="1123"/>
              <a:ext cx="7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8" name="Line 480"/>
            <p:cNvSpPr>
              <a:spLocks noChangeShapeType="1"/>
            </p:cNvSpPr>
            <p:nvPr/>
          </p:nvSpPr>
          <p:spPr bwMode="auto">
            <a:xfrm flipH="1">
              <a:off x="3607" y="1193"/>
              <a:ext cx="2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9" name="Text Box 482"/>
            <p:cNvSpPr txBox="1">
              <a:spLocks noChangeArrowheads="1"/>
            </p:cNvSpPr>
            <p:nvPr/>
          </p:nvSpPr>
          <p:spPr bwMode="auto">
            <a:xfrm>
              <a:off x="3304" y="1207"/>
              <a:ext cx="3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TUBER-</a:t>
              </a:r>
            </a:p>
            <a:p>
              <a:pPr algn="ctr"/>
              <a:r>
                <a:rPr lang="es-ES_tradnl" altLang="es-MX" sz="700"/>
                <a:t>CULOSA</a:t>
              </a:r>
              <a:endParaRPr lang="es-ES_tradnl" altLang="es-MX"/>
            </a:p>
          </p:txBody>
        </p:sp>
        <p:sp>
          <p:nvSpPr>
            <p:cNvPr id="3150" name="Line 483"/>
            <p:cNvSpPr>
              <a:spLocks noChangeShapeType="1"/>
            </p:cNvSpPr>
            <p:nvPr/>
          </p:nvSpPr>
          <p:spPr bwMode="auto">
            <a:xfrm>
              <a:off x="1985" y="1031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1" name="Line 484"/>
            <p:cNvSpPr>
              <a:spLocks noChangeShapeType="1"/>
            </p:cNvSpPr>
            <p:nvPr/>
          </p:nvSpPr>
          <p:spPr bwMode="auto">
            <a:xfrm>
              <a:off x="2256" y="1030"/>
              <a:ext cx="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2" name="Line 485"/>
            <p:cNvSpPr>
              <a:spLocks noChangeShapeType="1"/>
            </p:cNvSpPr>
            <p:nvPr/>
          </p:nvSpPr>
          <p:spPr bwMode="auto">
            <a:xfrm>
              <a:off x="933" y="1194"/>
              <a:ext cx="10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3" name="Text Box 486"/>
            <p:cNvSpPr txBox="1">
              <a:spLocks noChangeArrowheads="1"/>
            </p:cNvSpPr>
            <p:nvPr/>
          </p:nvSpPr>
          <p:spPr bwMode="auto">
            <a:xfrm>
              <a:off x="1943" y="1068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800"/>
                <a:t>VISITA</a:t>
              </a:r>
            </a:p>
            <a:p>
              <a:pPr algn="ctr"/>
              <a:r>
                <a:rPr lang="es-ES_tradnl" altLang="es-MX" sz="800"/>
                <a:t>DOMICI-</a:t>
              </a:r>
            </a:p>
            <a:p>
              <a:pPr algn="ctr"/>
              <a:r>
                <a:rPr lang="es-ES_tradnl" altLang="es-MX" sz="800"/>
                <a:t>LIARIA</a:t>
              </a:r>
              <a:endParaRPr lang="es-ES_tradnl" altLang="es-MX"/>
            </a:p>
          </p:txBody>
        </p:sp>
        <p:sp>
          <p:nvSpPr>
            <p:cNvPr id="3154" name="Line 488"/>
            <p:cNvSpPr>
              <a:spLocks noChangeShapeType="1"/>
            </p:cNvSpPr>
            <p:nvPr/>
          </p:nvSpPr>
          <p:spPr bwMode="auto">
            <a:xfrm>
              <a:off x="2817" y="1118"/>
              <a:ext cx="0" cy="2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5" name="Text Box 489"/>
            <p:cNvSpPr txBox="1">
              <a:spLocks noChangeArrowheads="1"/>
            </p:cNvSpPr>
            <p:nvPr/>
          </p:nvSpPr>
          <p:spPr bwMode="auto">
            <a:xfrm>
              <a:off x="2222" y="1110"/>
              <a:ext cx="32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CURA-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CIÓN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DE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HERIDA</a:t>
              </a:r>
            </a:p>
          </p:txBody>
        </p:sp>
        <p:sp>
          <p:nvSpPr>
            <p:cNvPr id="3156" name="Text Box 490"/>
            <p:cNvSpPr txBox="1">
              <a:spLocks noChangeArrowheads="1"/>
            </p:cNvSpPr>
            <p:nvPr/>
          </p:nvSpPr>
          <p:spPr bwMode="auto">
            <a:xfrm>
              <a:off x="2474" y="1123"/>
              <a:ext cx="3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PERSONA</a:t>
              </a:r>
            </a:p>
            <a:p>
              <a:pPr algn="ctr"/>
              <a:r>
                <a:rPr lang="es-ES_tradnl" altLang="es-MX" sz="700"/>
                <a:t>ENFERMA</a:t>
              </a:r>
            </a:p>
            <a:p>
              <a:pPr algn="ctr"/>
              <a:r>
                <a:rPr lang="es-ES_tradnl" altLang="es-MX" sz="700"/>
                <a:t>TRATADA</a:t>
              </a:r>
              <a:endParaRPr lang="es-ES_tradnl" altLang="es-MX"/>
            </a:p>
          </p:txBody>
        </p:sp>
        <p:sp>
          <p:nvSpPr>
            <p:cNvPr id="3157" name="Text Box 491"/>
            <p:cNvSpPr txBox="1">
              <a:spLocks noChangeArrowheads="1"/>
            </p:cNvSpPr>
            <p:nvPr/>
          </p:nvSpPr>
          <p:spPr bwMode="auto">
            <a:xfrm>
              <a:off x="2806" y="1098"/>
              <a:ext cx="5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APLICACIÓN DE:</a:t>
              </a:r>
              <a:endParaRPr lang="es-ES_tradnl" altLang="es-MX"/>
            </a:p>
          </p:txBody>
        </p:sp>
        <p:sp>
          <p:nvSpPr>
            <p:cNvPr id="3158" name="Text Box 492"/>
            <p:cNvSpPr txBox="1">
              <a:spLocks noChangeArrowheads="1"/>
            </p:cNvSpPr>
            <p:nvPr/>
          </p:nvSpPr>
          <p:spPr bwMode="auto">
            <a:xfrm>
              <a:off x="2798" y="1202"/>
              <a:ext cx="30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INYEC-</a:t>
              </a:r>
            </a:p>
            <a:p>
              <a:pPr algn="ctr"/>
              <a:r>
                <a:rPr lang="es-ES_tradnl" altLang="es-MX" sz="700"/>
                <a:t>CIÓN</a:t>
              </a:r>
              <a:endParaRPr lang="es-ES_tradnl" altLang="es-MX"/>
            </a:p>
          </p:txBody>
        </p:sp>
        <p:sp>
          <p:nvSpPr>
            <p:cNvPr id="3159" name="Text Box 493"/>
            <p:cNvSpPr txBox="1">
              <a:spLocks noChangeArrowheads="1"/>
            </p:cNvSpPr>
            <p:nvPr/>
          </p:nvSpPr>
          <p:spPr bwMode="auto">
            <a:xfrm>
              <a:off x="3061" y="1226"/>
              <a:ext cx="3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SUERO</a:t>
              </a:r>
              <a:endParaRPr lang="es-ES_tradnl" altLang="es-MX"/>
            </a:p>
          </p:txBody>
        </p:sp>
        <p:sp>
          <p:nvSpPr>
            <p:cNvPr id="3160" name="Text Box 494"/>
            <p:cNvSpPr txBox="1">
              <a:spLocks noChangeArrowheads="1"/>
            </p:cNvSpPr>
            <p:nvPr/>
          </p:nvSpPr>
          <p:spPr bwMode="auto">
            <a:xfrm>
              <a:off x="3345" y="1093"/>
              <a:ext cx="10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PERSONA ENFERMA SUPERVISADA</a:t>
              </a:r>
              <a:endParaRPr lang="es-ES_tradnl" altLang="es-MX"/>
            </a:p>
          </p:txBody>
        </p:sp>
        <p:sp>
          <p:nvSpPr>
            <p:cNvPr id="3161" name="Line 495"/>
            <p:cNvSpPr>
              <a:spLocks noChangeShapeType="1"/>
            </p:cNvSpPr>
            <p:nvPr/>
          </p:nvSpPr>
          <p:spPr bwMode="auto">
            <a:xfrm>
              <a:off x="4143" y="1193"/>
              <a:ext cx="0" cy="1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2" name="Line 496"/>
            <p:cNvSpPr>
              <a:spLocks noChangeShapeType="1"/>
            </p:cNvSpPr>
            <p:nvPr/>
          </p:nvSpPr>
          <p:spPr bwMode="auto">
            <a:xfrm>
              <a:off x="3609" y="1316"/>
              <a:ext cx="5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3" name="Line 497"/>
            <p:cNvSpPr>
              <a:spLocks noChangeShapeType="1"/>
            </p:cNvSpPr>
            <p:nvPr/>
          </p:nvSpPr>
          <p:spPr bwMode="auto">
            <a:xfrm>
              <a:off x="3877" y="1320"/>
              <a:ext cx="0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4" name="Text Box 498"/>
            <p:cNvSpPr txBox="1">
              <a:spLocks noChangeArrowheads="1"/>
            </p:cNvSpPr>
            <p:nvPr/>
          </p:nvSpPr>
          <p:spPr bwMode="auto">
            <a:xfrm>
              <a:off x="3558" y="1172"/>
              <a:ext cx="64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HIPERTENSA CON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TOMA DE PRESIÓN</a:t>
              </a:r>
            </a:p>
          </p:txBody>
        </p:sp>
        <p:sp>
          <p:nvSpPr>
            <p:cNvPr id="3165" name="Text Box 499"/>
            <p:cNvSpPr txBox="1">
              <a:spLocks noChangeArrowheads="1"/>
            </p:cNvSpPr>
            <p:nvPr/>
          </p:nvSpPr>
          <p:spPr bwMode="auto">
            <a:xfrm>
              <a:off x="4131" y="1205"/>
              <a:ext cx="3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DIABÉ-</a:t>
              </a:r>
            </a:p>
            <a:p>
              <a:pPr algn="ctr"/>
              <a:r>
                <a:rPr lang="es-ES_tradnl" altLang="es-MX" sz="700"/>
                <a:t>TICA</a:t>
              </a:r>
            </a:p>
          </p:txBody>
        </p:sp>
        <p:sp>
          <p:nvSpPr>
            <p:cNvPr id="3166" name="Text Box 500"/>
            <p:cNvSpPr txBox="1">
              <a:spLocks noChangeArrowheads="1"/>
            </p:cNvSpPr>
            <p:nvPr/>
          </p:nvSpPr>
          <p:spPr bwMode="auto">
            <a:xfrm>
              <a:off x="3658" y="1294"/>
              <a:ext cx="16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SI</a:t>
              </a:r>
              <a:endParaRPr lang="es-ES_tradnl" altLang="es-MX"/>
            </a:p>
          </p:txBody>
        </p:sp>
        <p:sp>
          <p:nvSpPr>
            <p:cNvPr id="3167" name="Text Box 501"/>
            <p:cNvSpPr txBox="1">
              <a:spLocks noChangeArrowheads="1"/>
            </p:cNvSpPr>
            <p:nvPr/>
          </p:nvSpPr>
          <p:spPr bwMode="auto">
            <a:xfrm>
              <a:off x="3914" y="1292"/>
              <a:ext cx="20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NO</a:t>
              </a:r>
              <a:endParaRPr lang="es-ES_tradnl" altLang="es-MX"/>
            </a:p>
          </p:txBody>
        </p:sp>
        <p:sp>
          <p:nvSpPr>
            <p:cNvPr id="3168" name="Line 502"/>
            <p:cNvSpPr>
              <a:spLocks noChangeShapeType="1"/>
            </p:cNvSpPr>
            <p:nvPr/>
          </p:nvSpPr>
          <p:spPr bwMode="auto">
            <a:xfrm>
              <a:off x="4408" y="1031"/>
              <a:ext cx="0" cy="3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9" name="Line 504"/>
            <p:cNvSpPr>
              <a:spLocks noChangeShapeType="1"/>
            </p:cNvSpPr>
            <p:nvPr/>
          </p:nvSpPr>
          <p:spPr bwMode="auto">
            <a:xfrm>
              <a:off x="2261" y="1118"/>
              <a:ext cx="34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0" name="Text Box 505"/>
            <p:cNvSpPr txBox="1">
              <a:spLocks noChangeArrowheads="1"/>
            </p:cNvSpPr>
            <p:nvPr/>
          </p:nvSpPr>
          <p:spPr bwMode="auto">
            <a:xfrm>
              <a:off x="4427" y="1006"/>
              <a:ext cx="133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800"/>
                <a:t>PERSONAS REFERIDAS</a:t>
              </a:r>
              <a:endParaRPr lang="es-ES_tradnl" altLang="es-MX"/>
            </a:p>
          </p:txBody>
        </p:sp>
        <p:sp>
          <p:nvSpPr>
            <p:cNvPr id="3171" name="Line 506"/>
            <p:cNvSpPr>
              <a:spLocks noChangeShapeType="1"/>
            </p:cNvSpPr>
            <p:nvPr/>
          </p:nvSpPr>
          <p:spPr bwMode="auto">
            <a:xfrm>
              <a:off x="4694" y="111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2" name="Line 507"/>
            <p:cNvSpPr>
              <a:spLocks noChangeShapeType="1"/>
            </p:cNvSpPr>
            <p:nvPr/>
          </p:nvSpPr>
          <p:spPr bwMode="auto">
            <a:xfrm>
              <a:off x="4956" y="1113"/>
              <a:ext cx="0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3" name="Line 508"/>
            <p:cNvSpPr>
              <a:spLocks noChangeShapeType="1"/>
            </p:cNvSpPr>
            <p:nvPr/>
          </p:nvSpPr>
          <p:spPr bwMode="auto">
            <a:xfrm>
              <a:off x="5224" y="1119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4" name="Line 509"/>
            <p:cNvSpPr>
              <a:spLocks noChangeShapeType="1"/>
            </p:cNvSpPr>
            <p:nvPr/>
          </p:nvSpPr>
          <p:spPr bwMode="auto">
            <a:xfrm>
              <a:off x="5492" y="1119"/>
              <a:ext cx="0" cy="2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5" name="Text Box 510"/>
            <p:cNvSpPr txBox="1">
              <a:spLocks noChangeArrowheads="1"/>
            </p:cNvSpPr>
            <p:nvPr/>
          </p:nvSpPr>
          <p:spPr bwMode="auto">
            <a:xfrm>
              <a:off x="4402" y="1091"/>
              <a:ext cx="3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TOSE-</a:t>
              </a:r>
            </a:p>
            <a:p>
              <a:pPr algn="ctr"/>
              <a:r>
                <a:rPr lang="es-ES_tradnl" altLang="es-MX" sz="700"/>
                <a:t>DORAS</a:t>
              </a:r>
            </a:p>
            <a:p>
              <a:pPr algn="ctr"/>
              <a:r>
                <a:rPr lang="es-ES_tradnl" altLang="es-MX" sz="700"/>
                <a:t>CRÓNI-</a:t>
              </a:r>
            </a:p>
            <a:p>
              <a:pPr algn="ctr"/>
              <a:r>
                <a:rPr lang="es-ES_tradnl" altLang="es-MX" sz="700"/>
                <a:t>CAS</a:t>
              </a:r>
            </a:p>
          </p:txBody>
        </p:sp>
        <p:sp>
          <p:nvSpPr>
            <p:cNvPr id="3176" name="Text Box 511"/>
            <p:cNvSpPr txBox="1">
              <a:spLocks noChangeArrowheads="1"/>
            </p:cNvSpPr>
            <p:nvPr/>
          </p:nvSpPr>
          <p:spPr bwMode="auto">
            <a:xfrm>
              <a:off x="4654" y="1151"/>
              <a:ext cx="3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HIPER-</a:t>
              </a:r>
            </a:p>
            <a:p>
              <a:pPr algn="ctr"/>
              <a:r>
                <a:rPr lang="es-ES_tradnl" altLang="es-MX" sz="700"/>
                <a:t>TENSAS</a:t>
              </a:r>
              <a:endParaRPr lang="es-ES_tradnl" altLang="es-MX"/>
            </a:p>
          </p:txBody>
        </p:sp>
        <p:sp>
          <p:nvSpPr>
            <p:cNvPr id="3177" name="Text Box 512"/>
            <p:cNvSpPr txBox="1">
              <a:spLocks noChangeArrowheads="1"/>
            </p:cNvSpPr>
            <p:nvPr/>
          </p:nvSpPr>
          <p:spPr bwMode="auto">
            <a:xfrm>
              <a:off x="4924" y="1114"/>
              <a:ext cx="33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PROBA-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BLE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DIABE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TES</a:t>
              </a:r>
            </a:p>
          </p:txBody>
        </p:sp>
        <p:sp>
          <p:nvSpPr>
            <p:cNvPr id="3178" name="Text Box 513"/>
            <p:cNvSpPr txBox="1">
              <a:spLocks noChangeArrowheads="1"/>
            </p:cNvSpPr>
            <p:nvPr/>
          </p:nvSpPr>
          <p:spPr bwMode="auto">
            <a:xfrm>
              <a:off x="5179" y="1105"/>
              <a:ext cx="361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PARA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CITOLO-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GÍA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VAGINAL</a:t>
              </a:r>
            </a:p>
          </p:txBody>
        </p:sp>
        <p:sp>
          <p:nvSpPr>
            <p:cNvPr id="3179" name="Text Box 514"/>
            <p:cNvSpPr txBox="1">
              <a:spLocks noChangeArrowheads="1"/>
            </p:cNvSpPr>
            <p:nvPr/>
          </p:nvSpPr>
          <p:spPr bwMode="auto">
            <a:xfrm>
              <a:off x="5492" y="1188"/>
              <a:ext cx="2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OTRO</a:t>
              </a:r>
              <a:endParaRPr lang="es-ES_tradnl" altLang="es-MX"/>
            </a:p>
          </p:txBody>
        </p:sp>
        <p:sp>
          <p:nvSpPr>
            <p:cNvPr id="3180" name="Line 516"/>
            <p:cNvSpPr>
              <a:spLocks noChangeShapeType="1"/>
            </p:cNvSpPr>
            <p:nvPr/>
          </p:nvSpPr>
          <p:spPr bwMode="auto">
            <a:xfrm>
              <a:off x="934" y="1031"/>
              <a:ext cx="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096" name="Line 396"/>
          <p:cNvSpPr>
            <a:spLocks noChangeShapeType="1"/>
          </p:cNvSpPr>
          <p:nvPr/>
        </p:nvSpPr>
        <p:spPr bwMode="auto">
          <a:xfrm>
            <a:off x="14827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397"/>
          <p:cNvSpPr>
            <a:spLocks noChangeShapeType="1"/>
          </p:cNvSpPr>
          <p:nvPr/>
        </p:nvSpPr>
        <p:spPr bwMode="auto">
          <a:xfrm>
            <a:off x="19018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398"/>
          <p:cNvSpPr>
            <a:spLocks noChangeShapeType="1"/>
          </p:cNvSpPr>
          <p:nvPr/>
        </p:nvSpPr>
        <p:spPr bwMode="auto">
          <a:xfrm>
            <a:off x="231457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399"/>
          <p:cNvSpPr>
            <a:spLocks noChangeShapeType="1"/>
          </p:cNvSpPr>
          <p:nvPr/>
        </p:nvSpPr>
        <p:spPr bwMode="auto">
          <a:xfrm>
            <a:off x="27289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400"/>
          <p:cNvSpPr>
            <a:spLocks noChangeShapeType="1"/>
          </p:cNvSpPr>
          <p:nvPr/>
        </p:nvSpPr>
        <p:spPr bwMode="auto">
          <a:xfrm>
            <a:off x="400208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401"/>
          <p:cNvSpPr>
            <a:spLocks noChangeShapeType="1"/>
          </p:cNvSpPr>
          <p:nvPr/>
        </p:nvSpPr>
        <p:spPr bwMode="auto">
          <a:xfrm>
            <a:off x="315118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402"/>
          <p:cNvSpPr>
            <a:spLocks noChangeShapeType="1"/>
          </p:cNvSpPr>
          <p:nvPr/>
        </p:nvSpPr>
        <p:spPr bwMode="auto">
          <a:xfrm>
            <a:off x="35814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403"/>
          <p:cNvSpPr>
            <a:spLocks noChangeShapeType="1"/>
          </p:cNvSpPr>
          <p:nvPr/>
        </p:nvSpPr>
        <p:spPr bwMode="auto">
          <a:xfrm>
            <a:off x="446246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Line 404"/>
          <p:cNvSpPr>
            <a:spLocks noChangeShapeType="1"/>
          </p:cNvSpPr>
          <p:nvPr/>
        </p:nvSpPr>
        <p:spPr bwMode="auto">
          <a:xfrm>
            <a:off x="53165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405"/>
          <p:cNvSpPr>
            <a:spLocks noChangeShapeType="1"/>
          </p:cNvSpPr>
          <p:nvPr/>
        </p:nvSpPr>
        <p:spPr bwMode="auto">
          <a:xfrm>
            <a:off x="57245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406"/>
          <p:cNvSpPr>
            <a:spLocks noChangeShapeType="1"/>
          </p:cNvSpPr>
          <p:nvPr/>
        </p:nvSpPr>
        <p:spPr bwMode="auto">
          <a:xfrm>
            <a:off x="61547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407"/>
          <p:cNvSpPr>
            <a:spLocks noChangeShapeType="1"/>
          </p:cNvSpPr>
          <p:nvPr/>
        </p:nvSpPr>
        <p:spPr bwMode="auto">
          <a:xfrm>
            <a:off x="65770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408"/>
          <p:cNvSpPr>
            <a:spLocks noChangeShapeType="1"/>
          </p:cNvSpPr>
          <p:nvPr/>
        </p:nvSpPr>
        <p:spPr bwMode="auto">
          <a:xfrm>
            <a:off x="82931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409"/>
          <p:cNvSpPr>
            <a:spLocks noChangeShapeType="1"/>
          </p:cNvSpPr>
          <p:nvPr/>
        </p:nvSpPr>
        <p:spPr bwMode="auto">
          <a:xfrm>
            <a:off x="701516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410"/>
          <p:cNvSpPr>
            <a:spLocks noChangeShapeType="1"/>
          </p:cNvSpPr>
          <p:nvPr/>
        </p:nvSpPr>
        <p:spPr bwMode="auto">
          <a:xfrm>
            <a:off x="74517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411"/>
          <p:cNvSpPr>
            <a:spLocks noChangeShapeType="1"/>
          </p:cNvSpPr>
          <p:nvPr/>
        </p:nvSpPr>
        <p:spPr bwMode="auto">
          <a:xfrm>
            <a:off x="87185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521"/>
          <p:cNvSpPr>
            <a:spLocks noChangeShapeType="1"/>
          </p:cNvSpPr>
          <p:nvPr/>
        </p:nvSpPr>
        <p:spPr bwMode="auto">
          <a:xfrm>
            <a:off x="48831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522"/>
          <p:cNvSpPr>
            <a:spLocks noChangeShapeType="1"/>
          </p:cNvSpPr>
          <p:nvPr/>
        </p:nvSpPr>
        <p:spPr bwMode="auto">
          <a:xfrm>
            <a:off x="78676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525"/>
          <p:cNvSpPr>
            <a:spLocks noChangeShapeType="1"/>
          </p:cNvSpPr>
          <p:nvPr/>
        </p:nvSpPr>
        <p:spPr bwMode="auto">
          <a:xfrm>
            <a:off x="14827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526"/>
          <p:cNvSpPr>
            <a:spLocks noChangeShapeType="1"/>
          </p:cNvSpPr>
          <p:nvPr/>
        </p:nvSpPr>
        <p:spPr bwMode="auto">
          <a:xfrm>
            <a:off x="19018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527"/>
          <p:cNvSpPr>
            <a:spLocks noChangeShapeType="1"/>
          </p:cNvSpPr>
          <p:nvPr/>
        </p:nvSpPr>
        <p:spPr bwMode="auto">
          <a:xfrm>
            <a:off x="275748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528"/>
          <p:cNvSpPr>
            <a:spLocks noChangeShapeType="1"/>
          </p:cNvSpPr>
          <p:nvPr/>
        </p:nvSpPr>
        <p:spPr bwMode="auto">
          <a:xfrm>
            <a:off x="31845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529"/>
          <p:cNvSpPr>
            <a:spLocks noChangeShapeType="1"/>
          </p:cNvSpPr>
          <p:nvPr/>
        </p:nvSpPr>
        <p:spPr bwMode="auto">
          <a:xfrm>
            <a:off x="446246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530"/>
          <p:cNvSpPr>
            <a:spLocks noChangeShapeType="1"/>
          </p:cNvSpPr>
          <p:nvPr/>
        </p:nvSpPr>
        <p:spPr bwMode="auto">
          <a:xfrm>
            <a:off x="36004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531"/>
          <p:cNvSpPr>
            <a:spLocks noChangeShapeType="1"/>
          </p:cNvSpPr>
          <p:nvPr/>
        </p:nvSpPr>
        <p:spPr bwMode="auto">
          <a:xfrm>
            <a:off x="40211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532"/>
          <p:cNvSpPr>
            <a:spLocks noChangeShapeType="1"/>
          </p:cNvSpPr>
          <p:nvPr/>
        </p:nvSpPr>
        <p:spPr bwMode="auto">
          <a:xfrm>
            <a:off x="48831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533"/>
          <p:cNvSpPr>
            <a:spLocks noChangeShapeType="1"/>
          </p:cNvSpPr>
          <p:nvPr/>
        </p:nvSpPr>
        <p:spPr bwMode="auto">
          <a:xfrm>
            <a:off x="53165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534"/>
          <p:cNvSpPr>
            <a:spLocks noChangeShapeType="1"/>
          </p:cNvSpPr>
          <p:nvPr/>
        </p:nvSpPr>
        <p:spPr bwMode="auto">
          <a:xfrm>
            <a:off x="57245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535"/>
          <p:cNvSpPr>
            <a:spLocks noChangeShapeType="1"/>
          </p:cNvSpPr>
          <p:nvPr/>
        </p:nvSpPr>
        <p:spPr bwMode="auto">
          <a:xfrm>
            <a:off x="61547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536"/>
          <p:cNvSpPr>
            <a:spLocks noChangeShapeType="1"/>
          </p:cNvSpPr>
          <p:nvPr/>
        </p:nvSpPr>
        <p:spPr bwMode="auto">
          <a:xfrm>
            <a:off x="657701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537"/>
          <p:cNvSpPr>
            <a:spLocks noChangeShapeType="1"/>
          </p:cNvSpPr>
          <p:nvPr/>
        </p:nvSpPr>
        <p:spPr bwMode="auto">
          <a:xfrm>
            <a:off x="829310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538"/>
          <p:cNvSpPr>
            <a:spLocks noChangeShapeType="1"/>
          </p:cNvSpPr>
          <p:nvPr/>
        </p:nvSpPr>
        <p:spPr bwMode="auto">
          <a:xfrm>
            <a:off x="701516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539"/>
          <p:cNvSpPr>
            <a:spLocks noChangeShapeType="1"/>
          </p:cNvSpPr>
          <p:nvPr/>
        </p:nvSpPr>
        <p:spPr bwMode="auto">
          <a:xfrm>
            <a:off x="74517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540"/>
          <p:cNvSpPr>
            <a:spLocks noChangeShapeType="1"/>
          </p:cNvSpPr>
          <p:nvPr/>
        </p:nvSpPr>
        <p:spPr bwMode="auto">
          <a:xfrm>
            <a:off x="87185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542"/>
          <p:cNvSpPr>
            <a:spLocks noChangeShapeType="1"/>
          </p:cNvSpPr>
          <p:nvPr/>
        </p:nvSpPr>
        <p:spPr bwMode="auto">
          <a:xfrm>
            <a:off x="23336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544"/>
          <p:cNvSpPr>
            <a:spLocks noChangeShapeType="1"/>
          </p:cNvSpPr>
          <p:nvPr/>
        </p:nvSpPr>
        <p:spPr bwMode="auto">
          <a:xfrm>
            <a:off x="78676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96"/>
          <p:cNvSpPr txBox="1">
            <a:spLocks noChangeArrowheads="1"/>
          </p:cNvSpPr>
          <p:nvPr/>
        </p:nvSpPr>
        <p:spPr bwMode="auto">
          <a:xfrm>
            <a:off x="4562475" y="1322388"/>
            <a:ext cx="7302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099" name="Rectangle 19"/>
          <p:cNvSpPr>
            <a:spLocks noChangeArrowheads="1"/>
          </p:cNvSpPr>
          <p:nvPr/>
        </p:nvSpPr>
        <p:spPr bwMode="auto">
          <a:xfrm>
            <a:off x="858838" y="412750"/>
            <a:ext cx="374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	</a:t>
            </a:r>
            <a:endParaRPr lang="es-ES" altLang="es-MX" sz="900" b="1"/>
          </a:p>
        </p:txBody>
      </p:sp>
      <p:grpSp>
        <p:nvGrpSpPr>
          <p:cNvPr id="4100" name="1 Grupo"/>
          <p:cNvGrpSpPr>
            <a:grpSpLocks/>
          </p:cNvGrpSpPr>
          <p:nvPr/>
        </p:nvGrpSpPr>
        <p:grpSpPr bwMode="auto">
          <a:xfrm>
            <a:off x="0" y="1660525"/>
            <a:ext cx="9144000" cy="2774950"/>
            <a:chOff x="0" y="1660525"/>
            <a:chExt cx="9144000" cy="2774950"/>
          </a:xfrm>
        </p:grpSpPr>
        <p:sp>
          <p:nvSpPr>
            <p:cNvPr id="4172" name="Line 4"/>
            <p:cNvSpPr>
              <a:spLocks noChangeShapeType="1"/>
            </p:cNvSpPr>
            <p:nvPr/>
          </p:nvSpPr>
          <p:spPr bwMode="auto">
            <a:xfrm>
              <a:off x="0" y="3545757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3" name="Line 5"/>
            <p:cNvSpPr>
              <a:spLocks noChangeShapeType="1"/>
            </p:cNvSpPr>
            <p:nvPr/>
          </p:nvSpPr>
          <p:spPr bwMode="auto">
            <a:xfrm>
              <a:off x="0" y="3749704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4" name="Line 6"/>
            <p:cNvSpPr>
              <a:spLocks noChangeShapeType="1"/>
            </p:cNvSpPr>
            <p:nvPr/>
          </p:nvSpPr>
          <p:spPr bwMode="auto">
            <a:xfrm>
              <a:off x="0" y="312129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5" name="Line 12"/>
            <p:cNvSpPr>
              <a:spLocks noChangeShapeType="1"/>
            </p:cNvSpPr>
            <p:nvPr/>
          </p:nvSpPr>
          <p:spPr bwMode="auto">
            <a:xfrm>
              <a:off x="0" y="291097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6" name="Line 13"/>
            <p:cNvSpPr>
              <a:spLocks noChangeShapeType="1"/>
            </p:cNvSpPr>
            <p:nvPr/>
          </p:nvSpPr>
          <p:spPr bwMode="auto">
            <a:xfrm>
              <a:off x="0" y="228256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7" name="Line 14"/>
            <p:cNvSpPr>
              <a:spLocks noChangeShapeType="1"/>
            </p:cNvSpPr>
            <p:nvPr/>
          </p:nvSpPr>
          <p:spPr bwMode="auto">
            <a:xfrm>
              <a:off x="0" y="2494157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8" name="Line 15"/>
            <p:cNvSpPr>
              <a:spLocks noChangeShapeType="1"/>
            </p:cNvSpPr>
            <p:nvPr/>
          </p:nvSpPr>
          <p:spPr bwMode="auto">
            <a:xfrm>
              <a:off x="0" y="270575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9" name="Line 20"/>
            <p:cNvSpPr>
              <a:spLocks noChangeShapeType="1"/>
            </p:cNvSpPr>
            <p:nvPr/>
          </p:nvSpPr>
          <p:spPr bwMode="auto">
            <a:xfrm>
              <a:off x="0" y="16605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0" name="Line 21"/>
            <p:cNvSpPr>
              <a:spLocks noChangeShapeType="1"/>
            </p:cNvSpPr>
            <p:nvPr/>
          </p:nvSpPr>
          <p:spPr bwMode="auto">
            <a:xfrm>
              <a:off x="0" y="1865746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1" name="Line 22"/>
            <p:cNvSpPr>
              <a:spLocks noChangeShapeType="1"/>
            </p:cNvSpPr>
            <p:nvPr/>
          </p:nvSpPr>
          <p:spPr bwMode="auto">
            <a:xfrm>
              <a:off x="0" y="207096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2" name="Line 93"/>
            <p:cNvSpPr>
              <a:spLocks noChangeShapeType="1"/>
            </p:cNvSpPr>
            <p:nvPr/>
          </p:nvSpPr>
          <p:spPr bwMode="auto">
            <a:xfrm>
              <a:off x="0" y="332651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3" name="Line 94"/>
            <p:cNvSpPr>
              <a:spLocks noChangeShapeType="1"/>
            </p:cNvSpPr>
            <p:nvPr/>
          </p:nvSpPr>
          <p:spPr bwMode="auto">
            <a:xfrm>
              <a:off x="0" y="3954926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4" name="Line 95"/>
            <p:cNvSpPr>
              <a:spLocks noChangeShapeType="1"/>
            </p:cNvSpPr>
            <p:nvPr/>
          </p:nvSpPr>
          <p:spPr bwMode="auto">
            <a:xfrm>
              <a:off x="0" y="416652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5" name="Line 116"/>
            <p:cNvSpPr>
              <a:spLocks noChangeShapeType="1"/>
            </p:cNvSpPr>
            <p:nvPr/>
          </p:nvSpPr>
          <p:spPr bwMode="auto">
            <a:xfrm>
              <a:off x="0" y="423119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6" name="Line 117"/>
            <p:cNvSpPr>
              <a:spLocks noChangeShapeType="1"/>
            </p:cNvSpPr>
            <p:nvPr/>
          </p:nvSpPr>
          <p:spPr bwMode="auto">
            <a:xfrm>
              <a:off x="0" y="443547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101" name="Group 132"/>
          <p:cNvGrpSpPr>
            <a:grpSpLocks/>
          </p:cNvGrpSpPr>
          <p:nvPr/>
        </p:nvGrpSpPr>
        <p:grpSpPr bwMode="auto">
          <a:xfrm>
            <a:off x="161925" y="4875213"/>
            <a:ext cx="8969375" cy="1530350"/>
            <a:chOff x="0" y="3155"/>
            <a:chExt cx="5760" cy="953"/>
          </a:xfrm>
        </p:grpSpPr>
        <p:grpSp>
          <p:nvGrpSpPr>
            <p:cNvPr id="4162" name="Group 120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167" name="Line 121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8" name="Line 122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9" name="Line 123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0" name="Line 124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1" name="Line 125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163" name="Line 127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4" name="Line 128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5" name="Line 129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6" name="Line 130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2" name="Line 149"/>
          <p:cNvSpPr>
            <a:spLocks noChangeShapeType="1"/>
          </p:cNvSpPr>
          <p:nvPr/>
        </p:nvSpPr>
        <p:spPr bwMode="auto">
          <a:xfrm flipH="1">
            <a:off x="0" y="4527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Rectangle 15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4" name="Line 18"/>
          <p:cNvSpPr>
            <a:spLocks noChangeShapeType="1"/>
          </p:cNvSpPr>
          <p:nvPr/>
        </p:nvSpPr>
        <p:spPr bwMode="auto">
          <a:xfrm>
            <a:off x="20240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170"/>
          <p:cNvSpPr>
            <a:spLocks noChangeShapeType="1"/>
          </p:cNvSpPr>
          <p:nvPr/>
        </p:nvSpPr>
        <p:spPr bwMode="auto">
          <a:xfrm>
            <a:off x="266541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72"/>
          <p:cNvSpPr>
            <a:spLocks noChangeShapeType="1"/>
          </p:cNvSpPr>
          <p:nvPr/>
        </p:nvSpPr>
        <p:spPr bwMode="auto">
          <a:xfrm>
            <a:off x="331152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73"/>
          <p:cNvSpPr>
            <a:spLocks noChangeShapeType="1"/>
          </p:cNvSpPr>
          <p:nvPr/>
        </p:nvSpPr>
        <p:spPr bwMode="auto">
          <a:xfrm>
            <a:off x="3967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75"/>
          <p:cNvSpPr>
            <a:spLocks noChangeShapeType="1"/>
          </p:cNvSpPr>
          <p:nvPr/>
        </p:nvSpPr>
        <p:spPr bwMode="auto">
          <a:xfrm>
            <a:off x="4602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76"/>
          <p:cNvSpPr>
            <a:spLocks noChangeShapeType="1"/>
          </p:cNvSpPr>
          <p:nvPr/>
        </p:nvSpPr>
        <p:spPr bwMode="auto">
          <a:xfrm>
            <a:off x="524510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78"/>
          <p:cNvSpPr>
            <a:spLocks noChangeShapeType="1"/>
          </p:cNvSpPr>
          <p:nvPr/>
        </p:nvSpPr>
        <p:spPr bwMode="auto">
          <a:xfrm>
            <a:off x="59070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79"/>
          <p:cNvSpPr>
            <a:spLocks noChangeShapeType="1"/>
          </p:cNvSpPr>
          <p:nvPr/>
        </p:nvSpPr>
        <p:spPr bwMode="auto">
          <a:xfrm>
            <a:off x="65547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82"/>
          <p:cNvSpPr>
            <a:spLocks noChangeShapeType="1"/>
          </p:cNvSpPr>
          <p:nvPr/>
        </p:nvSpPr>
        <p:spPr bwMode="auto">
          <a:xfrm>
            <a:off x="719137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84"/>
          <p:cNvSpPr>
            <a:spLocks noChangeShapeType="1"/>
          </p:cNvSpPr>
          <p:nvPr/>
        </p:nvSpPr>
        <p:spPr bwMode="auto">
          <a:xfrm>
            <a:off x="784383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185"/>
          <p:cNvSpPr>
            <a:spLocks noChangeShapeType="1"/>
          </p:cNvSpPr>
          <p:nvPr/>
        </p:nvSpPr>
        <p:spPr bwMode="auto">
          <a:xfrm>
            <a:off x="848995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Text Box 208"/>
          <p:cNvSpPr txBox="1">
            <a:spLocks noChangeArrowheads="1"/>
          </p:cNvSpPr>
          <p:nvPr/>
        </p:nvSpPr>
        <p:spPr bwMode="auto">
          <a:xfrm>
            <a:off x="1295400" y="625475"/>
            <a:ext cx="18589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EDUCACIÓN PARA LA SALUD</a:t>
            </a:r>
            <a:endParaRPr lang="es-ES_tradnl" altLang="es-MX" b="1"/>
          </a:p>
        </p:txBody>
      </p:sp>
      <p:sp>
        <p:nvSpPr>
          <p:cNvPr id="4116" name="Text Box 248"/>
          <p:cNvSpPr txBox="1">
            <a:spLocks noChangeArrowheads="1"/>
          </p:cNvSpPr>
          <p:nvPr/>
        </p:nvSpPr>
        <p:spPr bwMode="auto">
          <a:xfrm>
            <a:off x="17463" y="4522788"/>
            <a:ext cx="12541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</a:p>
        </p:txBody>
      </p:sp>
      <p:sp>
        <p:nvSpPr>
          <p:cNvPr id="4117" name="Text Box 249"/>
          <p:cNvSpPr txBox="1">
            <a:spLocks noChangeArrowheads="1"/>
          </p:cNvSpPr>
          <p:nvPr/>
        </p:nvSpPr>
        <p:spPr bwMode="auto">
          <a:xfrm>
            <a:off x="0" y="4229100"/>
            <a:ext cx="13620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sp>
        <p:nvSpPr>
          <p:cNvPr id="4118" name="Line 258"/>
          <p:cNvSpPr>
            <a:spLocks noChangeShapeType="1"/>
          </p:cNvSpPr>
          <p:nvPr/>
        </p:nvSpPr>
        <p:spPr bwMode="auto">
          <a:xfrm>
            <a:off x="20240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9" name="Line 259"/>
          <p:cNvSpPr>
            <a:spLocks noChangeShapeType="1"/>
          </p:cNvSpPr>
          <p:nvPr/>
        </p:nvSpPr>
        <p:spPr bwMode="auto">
          <a:xfrm>
            <a:off x="266541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Line 260"/>
          <p:cNvSpPr>
            <a:spLocks noChangeShapeType="1"/>
          </p:cNvSpPr>
          <p:nvPr/>
        </p:nvSpPr>
        <p:spPr bwMode="auto">
          <a:xfrm>
            <a:off x="3311525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Line 261"/>
          <p:cNvSpPr>
            <a:spLocks noChangeShapeType="1"/>
          </p:cNvSpPr>
          <p:nvPr/>
        </p:nvSpPr>
        <p:spPr bwMode="auto">
          <a:xfrm>
            <a:off x="3967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2" name="Line 262"/>
          <p:cNvSpPr>
            <a:spLocks noChangeShapeType="1"/>
          </p:cNvSpPr>
          <p:nvPr/>
        </p:nvSpPr>
        <p:spPr bwMode="auto">
          <a:xfrm>
            <a:off x="4602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3" name="Line 263"/>
          <p:cNvSpPr>
            <a:spLocks noChangeShapeType="1"/>
          </p:cNvSpPr>
          <p:nvPr/>
        </p:nvSpPr>
        <p:spPr bwMode="auto">
          <a:xfrm>
            <a:off x="524510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264"/>
          <p:cNvSpPr>
            <a:spLocks noChangeShapeType="1"/>
          </p:cNvSpPr>
          <p:nvPr/>
        </p:nvSpPr>
        <p:spPr bwMode="auto">
          <a:xfrm>
            <a:off x="59070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265"/>
          <p:cNvSpPr>
            <a:spLocks noChangeShapeType="1"/>
          </p:cNvSpPr>
          <p:nvPr/>
        </p:nvSpPr>
        <p:spPr bwMode="auto">
          <a:xfrm>
            <a:off x="65547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267"/>
          <p:cNvSpPr>
            <a:spLocks noChangeShapeType="1"/>
          </p:cNvSpPr>
          <p:nvPr/>
        </p:nvSpPr>
        <p:spPr bwMode="auto">
          <a:xfrm>
            <a:off x="71929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268"/>
          <p:cNvSpPr>
            <a:spLocks noChangeShapeType="1"/>
          </p:cNvSpPr>
          <p:nvPr/>
        </p:nvSpPr>
        <p:spPr bwMode="auto">
          <a:xfrm>
            <a:off x="784383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269"/>
          <p:cNvSpPr>
            <a:spLocks noChangeShapeType="1"/>
          </p:cNvSpPr>
          <p:nvPr/>
        </p:nvSpPr>
        <p:spPr bwMode="auto">
          <a:xfrm>
            <a:off x="848995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Line 270"/>
          <p:cNvSpPr>
            <a:spLocks noChangeShapeType="1"/>
          </p:cNvSpPr>
          <p:nvPr/>
        </p:nvSpPr>
        <p:spPr bwMode="auto">
          <a:xfrm>
            <a:off x="1370013" y="16573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0" name="Line 272"/>
          <p:cNvSpPr>
            <a:spLocks noChangeShapeType="1"/>
          </p:cNvSpPr>
          <p:nvPr/>
        </p:nvSpPr>
        <p:spPr bwMode="auto">
          <a:xfrm>
            <a:off x="1370013" y="4222750"/>
            <a:ext cx="0" cy="21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1" name="Text Box 275"/>
          <p:cNvSpPr txBox="1">
            <a:spLocks noChangeArrowheads="1"/>
          </p:cNvSpPr>
          <p:nvPr/>
        </p:nvSpPr>
        <p:spPr bwMode="auto">
          <a:xfrm>
            <a:off x="2039938" y="1111250"/>
            <a:ext cx="5969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PLANIFI-</a:t>
            </a:r>
          </a:p>
          <a:p>
            <a:pPr algn="ctr"/>
            <a:r>
              <a:rPr lang="es-ES_tradnl" altLang="es-MX" sz="700"/>
              <a:t>CACIÓN</a:t>
            </a:r>
          </a:p>
          <a:p>
            <a:pPr algn="ctr"/>
            <a:r>
              <a:rPr lang="es-ES_tradnl" altLang="es-MX" sz="700"/>
              <a:t>FAMILIAR</a:t>
            </a:r>
            <a:endParaRPr lang="es-ES_tradnl" altLang="es-MX"/>
          </a:p>
        </p:txBody>
      </p:sp>
      <p:sp>
        <p:nvSpPr>
          <p:cNvPr id="4132" name="Text Box 276"/>
          <p:cNvSpPr txBox="1">
            <a:spLocks noChangeArrowheads="1"/>
          </p:cNvSpPr>
          <p:nvPr/>
        </p:nvSpPr>
        <p:spPr bwMode="auto">
          <a:xfrm>
            <a:off x="1374775" y="847725"/>
            <a:ext cx="5810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TEMAS  DE  PLÁTICAS  Y  NÚMERO  DE  ASISTENTES</a:t>
            </a:r>
            <a:endParaRPr lang="es-ES_tradnl" altLang="es-MX"/>
          </a:p>
        </p:txBody>
      </p:sp>
      <p:sp>
        <p:nvSpPr>
          <p:cNvPr id="4133" name="Line 277"/>
          <p:cNvSpPr>
            <a:spLocks noChangeShapeType="1"/>
          </p:cNvSpPr>
          <p:nvPr/>
        </p:nvSpPr>
        <p:spPr bwMode="auto">
          <a:xfrm flipH="1">
            <a:off x="1365250" y="1073150"/>
            <a:ext cx="7778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4" name="Text Box 278"/>
          <p:cNvSpPr txBox="1">
            <a:spLocks noChangeArrowheads="1"/>
          </p:cNvSpPr>
          <p:nvPr/>
        </p:nvSpPr>
        <p:spPr bwMode="auto">
          <a:xfrm>
            <a:off x="4040188" y="1079500"/>
            <a:ext cx="1136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/>
              <a:t>ENFERMEDADES</a:t>
            </a:r>
            <a:endParaRPr lang="es-ES_tradnl" altLang="es-MX"/>
          </a:p>
        </p:txBody>
      </p:sp>
      <p:sp>
        <p:nvSpPr>
          <p:cNvPr id="4135" name="Line 279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6" name="Line 280"/>
          <p:cNvSpPr>
            <a:spLocks noChangeShapeType="1"/>
          </p:cNvSpPr>
          <p:nvPr/>
        </p:nvSpPr>
        <p:spPr bwMode="auto">
          <a:xfrm>
            <a:off x="0" y="1584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7" name="Rectangle 281"/>
          <p:cNvSpPr>
            <a:spLocks noChangeArrowheads="1"/>
          </p:cNvSpPr>
          <p:nvPr/>
        </p:nvSpPr>
        <p:spPr bwMode="auto">
          <a:xfrm>
            <a:off x="19050" y="1139825"/>
            <a:ext cx="13525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MÓDULO</a:t>
            </a:r>
            <a:endParaRPr lang="es-ES" altLang="es-MX" sz="900" b="1"/>
          </a:p>
        </p:txBody>
      </p:sp>
      <p:sp>
        <p:nvSpPr>
          <p:cNvPr id="4138" name="Line 282"/>
          <p:cNvSpPr>
            <a:spLocks noChangeShapeType="1"/>
          </p:cNvSpPr>
          <p:nvPr/>
        </p:nvSpPr>
        <p:spPr bwMode="auto">
          <a:xfrm>
            <a:off x="3311525" y="1081088"/>
            <a:ext cx="0" cy="49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9" name="Line 283"/>
          <p:cNvSpPr>
            <a:spLocks noChangeShapeType="1"/>
          </p:cNvSpPr>
          <p:nvPr/>
        </p:nvSpPr>
        <p:spPr bwMode="auto">
          <a:xfrm>
            <a:off x="2665413" y="106680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Line 284"/>
          <p:cNvSpPr>
            <a:spLocks noChangeShapeType="1"/>
          </p:cNvSpPr>
          <p:nvPr/>
        </p:nvSpPr>
        <p:spPr bwMode="auto">
          <a:xfrm>
            <a:off x="5245100" y="1081088"/>
            <a:ext cx="0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1" name="Line 285"/>
          <p:cNvSpPr>
            <a:spLocks noChangeShapeType="1"/>
          </p:cNvSpPr>
          <p:nvPr/>
        </p:nvSpPr>
        <p:spPr bwMode="auto">
          <a:xfrm>
            <a:off x="5907088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2" name="Line 286"/>
          <p:cNvSpPr>
            <a:spLocks noChangeShapeType="1"/>
          </p:cNvSpPr>
          <p:nvPr/>
        </p:nvSpPr>
        <p:spPr bwMode="auto">
          <a:xfrm>
            <a:off x="8489950" y="1074738"/>
            <a:ext cx="0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3" name="Line 287"/>
          <p:cNvSpPr>
            <a:spLocks noChangeShapeType="1"/>
          </p:cNvSpPr>
          <p:nvPr/>
        </p:nvSpPr>
        <p:spPr bwMode="auto">
          <a:xfrm flipV="1">
            <a:off x="1365250" y="831850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4" name="Line 288"/>
          <p:cNvSpPr>
            <a:spLocks noChangeShapeType="1"/>
          </p:cNvSpPr>
          <p:nvPr/>
        </p:nvSpPr>
        <p:spPr bwMode="auto">
          <a:xfrm>
            <a:off x="2024063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5" name="Text Box 289"/>
          <p:cNvSpPr txBox="1">
            <a:spLocks noChangeArrowheads="1"/>
          </p:cNvSpPr>
          <p:nvPr/>
        </p:nvSpPr>
        <p:spPr bwMode="auto">
          <a:xfrm>
            <a:off x="1279525" y="1158875"/>
            <a:ext cx="828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SANEAMIENTO</a:t>
            </a:r>
          </a:p>
          <a:p>
            <a:pPr algn="ctr"/>
            <a:r>
              <a:rPr lang="es-ES_tradnl" altLang="es-MX" sz="700"/>
              <a:t>BÁSICO</a:t>
            </a:r>
            <a:endParaRPr lang="es-ES_tradnl" altLang="es-MX"/>
          </a:p>
        </p:txBody>
      </p:sp>
      <p:sp>
        <p:nvSpPr>
          <p:cNvPr id="4146" name="Text Box 290"/>
          <p:cNvSpPr txBox="1">
            <a:spLocks noChangeArrowheads="1"/>
          </p:cNvSpPr>
          <p:nvPr/>
        </p:nvSpPr>
        <p:spPr bwMode="auto">
          <a:xfrm>
            <a:off x="2643188" y="1165225"/>
            <a:ext cx="627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MATERNO</a:t>
            </a:r>
          </a:p>
          <a:p>
            <a:pPr algn="ctr"/>
            <a:r>
              <a:rPr lang="es-ES_tradnl" altLang="es-MX" sz="700"/>
              <a:t> INFANTIL</a:t>
            </a:r>
            <a:endParaRPr lang="es-ES_tradnl" altLang="es-MX"/>
          </a:p>
        </p:txBody>
      </p:sp>
      <p:sp>
        <p:nvSpPr>
          <p:cNvPr id="4147" name="Line 291"/>
          <p:cNvSpPr>
            <a:spLocks noChangeShapeType="1"/>
          </p:cNvSpPr>
          <p:nvPr/>
        </p:nvSpPr>
        <p:spPr bwMode="auto">
          <a:xfrm>
            <a:off x="3967163" y="1076325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8" name="Text Box 292"/>
          <p:cNvSpPr txBox="1">
            <a:spLocks noChangeArrowheads="1"/>
          </p:cNvSpPr>
          <p:nvPr/>
        </p:nvSpPr>
        <p:spPr bwMode="auto">
          <a:xfrm>
            <a:off x="3324225" y="1155700"/>
            <a:ext cx="58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4149" name="Line 293"/>
          <p:cNvSpPr>
            <a:spLocks noChangeShapeType="1"/>
          </p:cNvSpPr>
          <p:nvPr/>
        </p:nvSpPr>
        <p:spPr bwMode="auto">
          <a:xfrm>
            <a:off x="3967163" y="1290638"/>
            <a:ext cx="1277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Line 294"/>
          <p:cNvSpPr>
            <a:spLocks noChangeShapeType="1"/>
          </p:cNvSpPr>
          <p:nvPr/>
        </p:nvSpPr>
        <p:spPr bwMode="auto">
          <a:xfrm>
            <a:off x="4602163" y="129063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1" name="Text Box 295"/>
          <p:cNvSpPr txBox="1">
            <a:spLocks noChangeArrowheads="1"/>
          </p:cNvSpPr>
          <p:nvPr/>
        </p:nvSpPr>
        <p:spPr bwMode="auto">
          <a:xfrm>
            <a:off x="3952875" y="1323975"/>
            <a:ext cx="6556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CRÓNICAS</a:t>
            </a:r>
            <a:endParaRPr lang="es-ES_tradnl" altLang="es-MX"/>
          </a:p>
        </p:txBody>
      </p:sp>
      <p:sp>
        <p:nvSpPr>
          <p:cNvPr id="4152" name="Text Box 297"/>
          <p:cNvSpPr txBox="1">
            <a:spLocks noChangeArrowheads="1"/>
          </p:cNvSpPr>
          <p:nvPr/>
        </p:nvSpPr>
        <p:spPr bwMode="auto">
          <a:xfrm>
            <a:off x="5183188" y="1069975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53" name="Line 298"/>
          <p:cNvSpPr>
            <a:spLocks noChangeShapeType="1"/>
          </p:cNvSpPr>
          <p:nvPr/>
        </p:nvSpPr>
        <p:spPr bwMode="auto">
          <a:xfrm>
            <a:off x="6554788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4" name="Line 299"/>
          <p:cNvSpPr>
            <a:spLocks noChangeShapeType="1"/>
          </p:cNvSpPr>
          <p:nvPr/>
        </p:nvSpPr>
        <p:spPr bwMode="auto">
          <a:xfrm>
            <a:off x="7189788" y="839788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5" name="Text Box 300"/>
          <p:cNvSpPr txBox="1">
            <a:spLocks noChangeArrowheads="1"/>
          </p:cNvSpPr>
          <p:nvPr/>
        </p:nvSpPr>
        <p:spPr bwMode="auto">
          <a:xfrm>
            <a:off x="5892800" y="1222375"/>
            <a:ext cx="6810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  <p:sp>
        <p:nvSpPr>
          <p:cNvPr id="4156" name="Text Box 301"/>
          <p:cNvSpPr txBox="1">
            <a:spLocks noChangeArrowheads="1"/>
          </p:cNvSpPr>
          <p:nvPr/>
        </p:nvSpPr>
        <p:spPr bwMode="auto">
          <a:xfrm>
            <a:off x="6632575" y="1216025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4157" name="Line 302"/>
          <p:cNvSpPr>
            <a:spLocks noChangeShapeType="1"/>
          </p:cNvSpPr>
          <p:nvPr/>
        </p:nvSpPr>
        <p:spPr bwMode="auto">
          <a:xfrm>
            <a:off x="7843838" y="1073150"/>
            <a:ext cx="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8" name="Text Box 303"/>
          <p:cNvSpPr txBox="1">
            <a:spLocks noChangeArrowheads="1"/>
          </p:cNvSpPr>
          <p:nvPr/>
        </p:nvSpPr>
        <p:spPr bwMode="auto">
          <a:xfrm>
            <a:off x="7188200" y="849313"/>
            <a:ext cx="195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MADRES CAPACITADAS</a:t>
            </a:r>
            <a:endParaRPr lang="es-ES_tradnl" altLang="es-MX"/>
          </a:p>
        </p:txBody>
      </p:sp>
      <p:sp>
        <p:nvSpPr>
          <p:cNvPr id="4159" name="Text Box 304"/>
          <p:cNvSpPr txBox="1">
            <a:spLocks noChangeArrowheads="1"/>
          </p:cNvSpPr>
          <p:nvPr/>
        </p:nvSpPr>
        <p:spPr bwMode="auto">
          <a:xfrm>
            <a:off x="7153275" y="1098550"/>
            <a:ext cx="7239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ENFERME-</a:t>
            </a:r>
          </a:p>
          <a:p>
            <a:pPr algn="ctr"/>
            <a:r>
              <a:rPr lang="es-ES_tradnl" altLang="es-MX" sz="700"/>
              <a:t>DADES</a:t>
            </a:r>
          </a:p>
          <a:p>
            <a:pPr algn="ctr"/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160" name="Text Box 305"/>
          <p:cNvSpPr txBox="1">
            <a:spLocks noChangeArrowheads="1"/>
          </p:cNvSpPr>
          <p:nvPr/>
        </p:nvSpPr>
        <p:spPr bwMode="auto">
          <a:xfrm>
            <a:off x="7777163" y="1074738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61" name="Text Box 306"/>
          <p:cNvSpPr txBox="1">
            <a:spLocks noChangeArrowheads="1"/>
          </p:cNvSpPr>
          <p:nvPr/>
        </p:nvSpPr>
        <p:spPr bwMode="auto">
          <a:xfrm>
            <a:off x="8480425" y="1219200"/>
            <a:ext cx="692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5899</TotalTime>
  <Words>126</Words>
  <Application>Microsoft Office PowerPoint</Application>
  <PresentationFormat>Carta (216 x 279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188</cp:revision>
  <cp:lastPrinted>2001-10-24T19:50:12Z</cp:lastPrinted>
  <dcterms:created xsi:type="dcterms:W3CDTF">1999-03-16T19:31:02Z</dcterms:created>
  <dcterms:modified xsi:type="dcterms:W3CDTF">2015-10-16T23:19:16Z</dcterms:modified>
</cp:coreProperties>
</file>